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8" r:id="rId4"/>
    <p:sldId id="259" r:id="rId5"/>
    <p:sldId id="260" r:id="rId6"/>
    <p:sldId id="269" r:id="rId7"/>
    <p:sldId id="265" r:id="rId8"/>
    <p:sldId id="266" r:id="rId9"/>
    <p:sldId id="267" r:id="rId10"/>
    <p:sldId id="268" r:id="rId11"/>
  </p:sldIdLst>
  <p:sldSz cx="9144000" cy="5143500" type="screen16x9"/>
  <p:notesSz cx="6858000" cy="9144000"/>
  <p:embeddedFontLst>
    <p:embeddedFont>
      <p:font typeface="Roboto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C37DEF-9FD8-4C63-8D87-E4CE026CC46D}">
  <a:tblStyle styleId="{E9C37DEF-9FD8-4C63-8D87-E4CE026CC46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dirty="0" smtClean="0"/>
              <a:t>Милиарди долари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Billion dollars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04318305542155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30397881927695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Европейски пазар 2016</c:v>
                </c:pt>
                <c:pt idx="1">
                  <c:v>Глобален пазар      2016</c:v>
                </c:pt>
                <c:pt idx="2">
                  <c:v>Глобален пазар      2020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</c:v>
                </c:pt>
                <c:pt idx="1">
                  <c:v>2.5</c:v>
                </c:pt>
                <c:pt idx="2">
                  <c:v>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68792240"/>
        <c:axId val="1768785168"/>
      </c:barChart>
      <c:catAx>
        <c:axId val="176879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768785168"/>
        <c:crosses val="autoZero"/>
        <c:auto val="1"/>
        <c:lblAlgn val="ctr"/>
        <c:lblOffset val="100"/>
        <c:noMultiLvlLbl val="0"/>
      </c:catAx>
      <c:valAx>
        <c:axId val="1768785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6879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211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924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774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44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0886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6387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5861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69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81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9680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599" cy="897599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599" cy="897599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899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899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399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599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499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7999" cy="953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7999" cy="3163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6000"/>
            </a:lvl1pPr>
            <a:lvl2pPr lvl="1" rtl="0">
              <a:spcBef>
                <a:spcPts val="0"/>
              </a:spcBef>
              <a:buSzPct val="100000"/>
              <a:defRPr sz="6000"/>
            </a:lvl2pPr>
            <a:lvl3pPr lvl="2" rtl="0">
              <a:spcBef>
                <a:spcPts val="0"/>
              </a:spcBef>
              <a:buSzPct val="100000"/>
              <a:defRPr sz="6000"/>
            </a:lvl3pPr>
            <a:lvl4pPr lvl="3" rtl="0">
              <a:spcBef>
                <a:spcPts val="0"/>
              </a:spcBef>
              <a:buSzPct val="100000"/>
              <a:defRPr sz="6000"/>
            </a:lvl4pPr>
            <a:lvl5pPr lvl="4" rtl="0">
              <a:spcBef>
                <a:spcPts val="0"/>
              </a:spcBef>
              <a:buSzPct val="100000"/>
              <a:defRPr sz="6000"/>
            </a:lvl5pPr>
            <a:lvl6pPr lvl="5" rtl="0">
              <a:spcBef>
                <a:spcPts val="0"/>
              </a:spcBef>
              <a:buSzPct val="100000"/>
              <a:defRPr sz="6000"/>
            </a:lvl6pPr>
            <a:lvl7pPr lvl="6" rtl="0">
              <a:spcBef>
                <a:spcPts val="0"/>
              </a:spcBef>
              <a:buSzPct val="100000"/>
              <a:defRPr sz="6000"/>
            </a:lvl7pPr>
            <a:lvl8pPr lvl="7" rtl="0">
              <a:spcBef>
                <a:spcPts val="0"/>
              </a:spcBef>
              <a:buSzPct val="100000"/>
              <a:defRPr sz="6000"/>
            </a:lvl8pPr>
            <a:lvl9pPr lvl="8" rtl="0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7" name="Shape 47"/>
          <p:cNvSpPr/>
          <p:nvPr/>
        </p:nvSpPr>
        <p:spPr>
          <a:xfrm rot="5400000">
            <a:off x="1946424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4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1999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Misty</a:t>
            </a:r>
            <a:endParaRPr lang="en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390526" y="2789130"/>
            <a:ext cx="4202022" cy="9712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bg-BG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Водоспестяващи </a:t>
            </a:r>
            <a:r>
              <a:rPr lang="bg-BG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продукти за дома и бизнеса</a:t>
            </a:r>
            <a:endParaRPr lang="e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Текущ прогрес</a:t>
            </a:r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311688"/>
            <a:ext cx="9041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Входирано заявление за патент</a:t>
            </a:r>
            <a:r>
              <a:rPr lang="bg-BG" sz="2000" dirty="0"/>
              <a:t> </a:t>
            </a:r>
            <a:r>
              <a:rPr lang="bg-BG" sz="2000" dirty="0" smtClean="0"/>
              <a:t>на дюзата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Тестване на първи прототипи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Довършване на дизайна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69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0" y="10274"/>
            <a:ext cx="9161099" cy="24845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3" name="Shape 113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599" cy="1012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bg-BG" dirty="0" smtClean="0"/>
              <a:t>Екип</a:t>
            </a:r>
            <a:endParaRPr lang="en" dirty="0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2" y="1351514"/>
            <a:ext cx="1294462" cy="16442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75" y="1351663"/>
            <a:ext cx="1578547" cy="16439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64" y="1363020"/>
            <a:ext cx="1455240" cy="16442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7" name="Shape 117"/>
          <p:cNvSpPr txBox="1">
            <a:spLocks noGrp="1"/>
          </p:cNvSpPr>
          <p:nvPr>
            <p:ph type="title" idx="4294967295"/>
          </p:nvPr>
        </p:nvSpPr>
        <p:spPr>
          <a:xfrm>
            <a:off x="231724" y="3093313"/>
            <a:ext cx="2022299" cy="578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bg-BG" sz="1800" dirty="0" smtClean="0">
                <a:solidFill>
                  <a:schemeClr val="dk1"/>
                </a:solidFill>
              </a:rPr>
              <a:t>Румен Спространов</a:t>
            </a:r>
            <a:endParaRPr lang="en" sz="1800" dirty="0">
              <a:solidFill>
                <a:schemeClr val="dk1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body" idx="4294967295"/>
          </p:nvPr>
        </p:nvSpPr>
        <p:spPr>
          <a:xfrm>
            <a:off x="231724" y="3572412"/>
            <a:ext cx="2022299" cy="115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bg-BG" sz="1200" dirty="0" smtClean="0">
                <a:solidFill>
                  <a:schemeClr val="dk2"/>
                </a:solidFill>
              </a:rPr>
              <a:t>Продажби и бизнес развитието</a:t>
            </a:r>
            <a:r>
              <a:rPr lang="en-US" sz="1200" dirty="0" smtClean="0">
                <a:solidFill>
                  <a:schemeClr val="dk2"/>
                </a:solidFill>
              </a:rPr>
              <a:t> </a:t>
            </a:r>
            <a:endParaRPr lang="en" sz="1200" dirty="0">
              <a:solidFill>
                <a:schemeClr val="dk2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title" idx="4294967295"/>
          </p:nvPr>
        </p:nvSpPr>
        <p:spPr>
          <a:xfrm>
            <a:off x="3569398" y="3007319"/>
            <a:ext cx="2022299" cy="578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bg-BG" sz="1800" dirty="0" smtClean="0">
                <a:solidFill>
                  <a:schemeClr val="dk1"/>
                </a:solidFill>
              </a:rPr>
              <a:t>Силян Иванов</a:t>
            </a:r>
            <a:endParaRPr lang="en" sz="1800" dirty="0">
              <a:solidFill>
                <a:schemeClr val="dk1"/>
              </a:solidFill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title" idx="4294967295"/>
          </p:nvPr>
        </p:nvSpPr>
        <p:spPr>
          <a:xfrm>
            <a:off x="6777334" y="3093313"/>
            <a:ext cx="2022299" cy="578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bg-BG" sz="1800" dirty="0" smtClean="0">
                <a:solidFill>
                  <a:schemeClr val="dk1"/>
                </a:solidFill>
              </a:rPr>
              <a:t>Гергана Стаменова</a:t>
            </a:r>
            <a:endParaRPr lang="en" sz="1800" dirty="0">
              <a:solidFill>
                <a:schemeClr val="dk1"/>
              </a:solidFill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body" idx="4294967295"/>
          </p:nvPr>
        </p:nvSpPr>
        <p:spPr>
          <a:xfrm>
            <a:off x="3560180" y="3572412"/>
            <a:ext cx="2022299" cy="115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bg-BG" sz="1200" dirty="0" smtClean="0">
                <a:solidFill>
                  <a:schemeClr val="dk2"/>
                </a:solidFill>
              </a:rPr>
              <a:t>Хардуерен специалист </a:t>
            </a:r>
            <a:endParaRPr lang="en" sz="1200" dirty="0">
              <a:solidFill>
                <a:schemeClr val="dk2"/>
              </a:solidFill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6777334" y="3605759"/>
            <a:ext cx="2022299" cy="11579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bg-BG" sz="1200" dirty="0" smtClean="0">
                <a:solidFill>
                  <a:schemeClr val="dk2"/>
                </a:solidFill>
              </a:rPr>
              <a:t>Юрист</a:t>
            </a:r>
            <a:endParaRPr lang="en" sz="12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l="778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1110" y="1489753"/>
            <a:ext cx="3256908" cy="462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11" name="Shape 88"/>
          <p:cNvSpPr txBox="1">
            <a:spLocks noGrp="1"/>
          </p:cNvSpPr>
          <p:nvPr>
            <p:ph type="title"/>
          </p:nvPr>
        </p:nvSpPr>
        <p:spPr>
          <a:xfrm>
            <a:off x="500525" y="210848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bg-BG" sz="4800" b="1" dirty="0" smtClean="0"/>
              <a:t>Нашата мисия:</a:t>
            </a:r>
            <a:r>
              <a:rPr lang="bg-BG" sz="4800" b="1" dirty="0"/>
              <a:t/>
            </a:r>
            <a:br>
              <a:rPr lang="bg-BG" sz="4800" b="1" dirty="0"/>
            </a:br>
            <a:r>
              <a:rPr lang="bg-BG" sz="4800" b="1" dirty="0" smtClean="0"/>
              <a:t/>
            </a:r>
            <a:br>
              <a:rPr lang="bg-BG" sz="4800" b="1" dirty="0" smtClean="0"/>
            </a:br>
            <a:r>
              <a:rPr lang="bg-BG" sz="3600" b="1" dirty="0" smtClean="0"/>
              <a:t>Значително намаляване на използваната вода и разходи</a:t>
            </a:r>
            <a:endParaRPr lang="e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hape 100"/>
          <p:cNvCxnSpPr/>
          <p:nvPr/>
        </p:nvCxnSpPr>
        <p:spPr>
          <a:xfrm rot="10800000">
            <a:off x="100" y="4552050"/>
            <a:ext cx="91661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9024" y="76670"/>
            <a:ext cx="8222100" cy="767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bg-BG" sz="4000" dirty="0" smtClean="0">
                <a:solidFill>
                  <a:schemeClr val="bg1"/>
                </a:solidFill>
              </a:rPr>
              <a:t>Проблемът</a:t>
            </a:r>
            <a:endParaRPr lang="en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24" y="2014857"/>
            <a:ext cx="81198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0.5% е достъпната за човека питейна вода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2">
                  <a:lumMod val="50000"/>
                </a:schemeClr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4 </a:t>
            </a:r>
            <a:r>
              <a:rPr lang="bg-BG" sz="2400" dirty="0">
                <a:solidFill>
                  <a:schemeClr val="bg2">
                    <a:lumMod val="50000"/>
                  </a:schemeClr>
                </a:solidFill>
              </a:rPr>
              <a:t>млрд. души са изправени пред сериозен недостиг 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663 </a:t>
            </a:r>
            <a:r>
              <a:rPr lang="bg-BG" sz="2400" dirty="0">
                <a:solidFill>
                  <a:schemeClr val="bg2">
                    <a:lumMod val="50000"/>
                  </a:schemeClr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милиона души по света нямат достъп до питейна вода</a:t>
            </a:r>
          </a:p>
          <a:p>
            <a:endParaRPr lang="en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2">
                  <a:lumMod val="50000"/>
                </a:schemeClr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2400" dirty="0">
              <a:solidFill>
                <a:schemeClr val="bg2">
                  <a:lumMod val="50000"/>
                </a:schemeClr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 descr="Closeup from the side of a hand pushing a knob on an audio mixer"/>
          <p:cNvPicPr preferRelativeResize="0"/>
          <p:nvPr/>
        </p:nvPicPr>
        <p:blipFill rotWithShape="1">
          <a:blip r:embed="rId3">
            <a:alphaModFix/>
          </a:blip>
          <a:srcRect l="7506" r="42247" b="15419"/>
          <a:stretch/>
        </p:blipFill>
        <p:spPr>
          <a:xfrm>
            <a:off x="0" y="0"/>
            <a:ext cx="45944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199" cy="1482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bg-BG" dirty="0" smtClean="0">
                <a:solidFill>
                  <a:schemeClr val="lt1"/>
                </a:solidFill>
              </a:rPr>
              <a:t>Решението</a:t>
            </a:r>
            <a:endParaRPr lang="en" dirty="0">
              <a:solidFill>
                <a:schemeClr val="lt1"/>
              </a:solidFill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4744291" y="724200"/>
            <a:ext cx="4101758" cy="110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2400" dirty="0" smtClean="0"/>
              <a:t>Водоспестяващ душ</a:t>
            </a:r>
            <a:endParaRPr lang="e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59998" y="2763748"/>
            <a:ext cx="3986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Водоспестяващ накрайник за чешма </a:t>
            </a:r>
            <a:endParaRPr lang="en-US" sz="2400" dirty="0" smtClean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"/>
            <a:ext cx="9144000" cy="51428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96620" y="0"/>
            <a:ext cx="6647380" cy="2804125"/>
          </a:xfrm>
        </p:spPr>
        <p:txBody>
          <a:bodyPr/>
          <a:lstStyle/>
          <a:p>
            <a:r>
              <a:rPr lang="bg-BG" sz="4000" dirty="0" smtClean="0">
                <a:solidFill>
                  <a:schemeClr val="bg1">
                    <a:lumMod val="50000"/>
                  </a:schemeClr>
                </a:solidFill>
              </a:rPr>
              <a:t>Между</a:t>
            </a: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</a:rPr>
              <a:t> 70% </a:t>
            </a:r>
            <a:r>
              <a:rPr lang="bg-BG" sz="4000" dirty="0" smtClean="0">
                <a:solidFill>
                  <a:schemeClr val="bg1">
                    <a:lumMod val="50000"/>
                  </a:schemeClr>
                </a:solidFill>
              </a:rPr>
              <a:t>и 90% по-малък разход на вода</a:t>
            </a:r>
            <a:endParaRPr lang="bg-BG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"/>
            <a:ext cx="9144000" cy="5145826"/>
          </a:xfrm>
          <a:prstGeom prst="rect">
            <a:avLst/>
          </a:prstGeom>
        </p:spPr>
      </p:pic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110106" y="113015"/>
            <a:ext cx="7307835" cy="308929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bg-BG" sz="4000" dirty="0" smtClean="0"/>
              <a:t>Технологията</a:t>
            </a:r>
            <a:r>
              <a:rPr lang="en" sz="4000" dirty="0" smtClean="0"/>
              <a:t>:</a:t>
            </a:r>
            <a:r>
              <a:rPr lang="en" sz="2800" dirty="0" smtClean="0"/>
              <a:t/>
            </a:r>
            <a:br>
              <a:rPr lang="en" sz="2800" dirty="0" smtClean="0"/>
            </a:br>
            <a:r>
              <a:rPr lang="bg-BG" sz="2800" dirty="0" smtClean="0"/>
              <a:t/>
            </a:r>
            <a:br>
              <a:rPr lang="bg-BG" sz="2800" dirty="0" smtClean="0"/>
            </a:br>
            <a:r>
              <a:rPr lang="bg-BG" sz="2400" dirty="0" smtClean="0"/>
              <a:t>Пулверизиращи дюзи, разпръскващи всяка капка на множество миниатюрни капчици</a:t>
            </a:r>
            <a:br>
              <a:rPr lang="bg-BG" sz="2400" dirty="0" smtClean="0"/>
            </a:br>
            <a:r>
              <a:rPr lang="bg-BG" sz="2400" dirty="0"/>
              <a:t/>
            </a:r>
            <a:br>
              <a:rPr lang="bg-BG" sz="2400" dirty="0"/>
            </a:br>
            <a:endParaRPr lang="e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6608091" y="398246"/>
            <a:ext cx="2289329" cy="10944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bg-BG" dirty="0" smtClean="0"/>
              <a:t>Хотели</a:t>
            </a:r>
            <a:endParaRPr lang="en" dirty="0"/>
          </a:p>
        </p:txBody>
      </p:sp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6608090" y="2018762"/>
            <a:ext cx="2289330" cy="1095476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bg-BG" dirty="0" smtClean="0"/>
              <a:t>Фитнес и спортни клубове</a:t>
            </a:r>
            <a:endParaRPr lang="en" dirty="0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6608090" y="3667200"/>
            <a:ext cx="2289330" cy="1094400"/>
          </a:xfrm>
          <a:prstGeom prst="rect">
            <a:avLst/>
          </a:prstGeom>
          <a:solidFill>
            <a:schemeClr val="accent1"/>
          </a:solidFill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bg-BG" dirty="0" smtClean="0"/>
              <a:t>Домакинства</a:t>
            </a:r>
            <a:endParaRPr lang="en" dirty="0"/>
          </a:p>
        </p:txBody>
      </p:sp>
      <p:sp>
        <p:nvSpPr>
          <p:cNvPr id="50" name="Shape 186"/>
          <p:cNvSpPr txBox="1">
            <a:spLocks/>
          </p:cNvSpPr>
          <p:nvPr/>
        </p:nvSpPr>
        <p:spPr>
          <a:xfrm>
            <a:off x="339140" y="2018762"/>
            <a:ext cx="2289330" cy="10954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bg-BG" dirty="0" smtClean="0"/>
              <a:t>Потенциални клиенти</a:t>
            </a:r>
            <a:endParaRPr lang="en" dirty="0"/>
          </a:p>
        </p:txBody>
      </p:sp>
      <p:cxnSp>
        <p:nvCxnSpPr>
          <p:cNvPr id="44" name="Straight Arrow Connector 43"/>
          <p:cNvCxnSpPr>
            <a:endCxn id="184" idx="1"/>
          </p:cNvCxnSpPr>
          <p:nvPr/>
        </p:nvCxnSpPr>
        <p:spPr>
          <a:xfrm flipV="1">
            <a:off x="3256908" y="945446"/>
            <a:ext cx="3351183" cy="986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86" idx="1"/>
          </p:cNvCxnSpPr>
          <p:nvPr/>
        </p:nvCxnSpPr>
        <p:spPr>
          <a:xfrm>
            <a:off x="3256908" y="2527443"/>
            <a:ext cx="3351182" cy="39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188" idx="1"/>
          </p:cNvCxnSpPr>
          <p:nvPr/>
        </p:nvCxnSpPr>
        <p:spPr>
          <a:xfrm>
            <a:off x="3256908" y="3075181"/>
            <a:ext cx="3351182" cy="1139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 descr="Overhead shot of young people sitting on a boardwalk"/>
          <p:cNvPicPr preferRelativeResize="0"/>
          <p:nvPr/>
        </p:nvPicPr>
        <p:blipFill rotWithShape="1">
          <a:blip r:embed="rId3">
            <a:alphaModFix/>
          </a:blip>
          <a:srcRect t="8630" r="1254" b="8063"/>
          <a:stretch/>
        </p:blipFill>
        <p:spPr>
          <a:xfrm>
            <a:off x="-30675" y="0"/>
            <a:ext cx="9174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229787" y="501630"/>
            <a:ext cx="3146085" cy="186453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Aft>
                <a:spcPts val="1000"/>
              </a:spcAft>
            </a:pPr>
            <a:r>
              <a:rPr lang="bg-BG" sz="4000" b="1" dirty="0" smtClean="0"/>
              <a:t>Размер на пазара</a:t>
            </a:r>
            <a:r>
              <a:rPr lang="en" sz="2800" b="1" dirty="0" smtClean="0"/>
              <a:t/>
            </a:r>
            <a:br>
              <a:rPr lang="en" sz="2800" b="1" dirty="0" smtClean="0"/>
            </a:br>
            <a:r>
              <a:rPr lang="en" sz="1800" b="1" dirty="0" smtClean="0"/>
              <a:t/>
            </a:r>
            <a:br>
              <a:rPr lang="en" sz="1800" b="1" dirty="0" smtClean="0"/>
            </a:br>
            <a:endParaRPr lang="en" sz="3000" dirty="0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873782334"/>
              </p:ext>
            </p:extLst>
          </p:nvPr>
        </p:nvGraphicFramePr>
        <p:xfrm>
          <a:off x="3636334" y="95693"/>
          <a:ext cx="5291469" cy="486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8356</TotalTime>
  <Words>99</Words>
  <Application>Microsoft Office PowerPoint</Application>
  <PresentationFormat>On-screen Show (16:9)</PresentationFormat>
  <Paragraphs>36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Roboto</vt:lpstr>
      <vt:lpstr>material</vt:lpstr>
      <vt:lpstr>Misty</vt:lpstr>
      <vt:lpstr>Екип</vt:lpstr>
      <vt:lpstr>Нашата мисия:  Значително намаляване на използваната вода и разходи</vt:lpstr>
      <vt:lpstr>Проблемът</vt:lpstr>
      <vt:lpstr>Решението</vt:lpstr>
      <vt:lpstr>PowerPoint Presentation</vt:lpstr>
      <vt:lpstr>Технологията:  Пулверизиращи дюзи, разпръскващи всяка капка на множество миниатюрни капчици  </vt:lpstr>
      <vt:lpstr>Хотели</vt:lpstr>
      <vt:lpstr>Размер на пазара  </vt:lpstr>
      <vt:lpstr>Текущ прогрес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Misty Shower</dc:title>
  <dc:creator>Gerry</dc:creator>
  <cp:lastModifiedBy>Gerry</cp:lastModifiedBy>
  <cp:revision>62</cp:revision>
  <dcterms:modified xsi:type="dcterms:W3CDTF">2016-10-26T16:56:38Z</dcterms:modified>
</cp:coreProperties>
</file>